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6" r:id="rId2"/>
    <p:sldId id="273" r:id="rId3"/>
    <p:sldId id="265" r:id="rId4"/>
    <p:sldId id="264" r:id="rId5"/>
    <p:sldId id="269" r:id="rId6"/>
    <p:sldId id="277" r:id="rId7"/>
    <p:sldId id="278" r:id="rId8"/>
    <p:sldId id="270" r:id="rId9"/>
    <p:sldId id="275" r:id="rId10"/>
    <p:sldId id="263" r:id="rId11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E64160F-7A72-4825-B952-84F0C2BE4D8C}">
          <p14:sldIdLst>
            <p14:sldId id="276"/>
            <p14:sldId id="273"/>
            <p14:sldId id="265"/>
            <p14:sldId id="264"/>
            <p14:sldId id="269"/>
            <p14:sldId id="277"/>
            <p14:sldId id="278"/>
            <p14:sldId id="270"/>
            <p14:sldId id="275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>
        <p:scale>
          <a:sx n="66" d="100"/>
          <a:sy n="66" d="100"/>
        </p:scale>
        <p:origin x="-1050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8EC5-6403-4D8B-B9E6-0148857D5B5F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6F3F1-F4BA-4E33-9FC3-2884AC9AED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5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6F3F1-F4BA-4E33-9FC3-2884AC9AEDE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6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36509-7287-EB44-803A-2F300357FCC2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0476D-5BF9-0741-9BBD-666D8AE6790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9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36509-7287-EB44-803A-2F300357FCC2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0476D-5BF9-0741-9BBD-666D8AE6790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51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36509-7287-EB44-803A-2F300357FCC2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0476D-5BF9-0741-9BBD-666D8AE6790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81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36509-7287-EB44-803A-2F300357FCC2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0476D-5BF9-0741-9BBD-666D8AE6790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22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36509-7287-EB44-803A-2F300357FCC2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0476D-5BF9-0741-9BBD-666D8AE6790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5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-159026" y="4538465"/>
            <a:ext cx="7329055" cy="2186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2021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年第三季度环境信息公开</a:t>
            </a:r>
            <a:endParaRPr lang="en-US" altLang="zh-CN" sz="2000" b="1" dirty="0">
              <a:solidFill>
                <a:srgbClr val="70AD47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康师傅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（天津）饮品有限公司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2021.09.25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t="3307" r="6190" b="3571"/>
          <a:stretch/>
        </p:blipFill>
        <p:spPr>
          <a:xfrm rot="16200000">
            <a:off x="2662640" y="-2662641"/>
            <a:ext cx="686672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52247" y="4516147"/>
            <a:ext cx="191590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500" b="1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4500" dirty="0"/>
          </a:p>
        </p:txBody>
      </p:sp>
    </p:spTree>
    <p:extLst>
      <p:ext uri="{BB962C8B-B14F-4D97-AF65-F5344CB8AC3E}">
        <p14:creationId xmlns:p14="http://schemas.microsoft.com/office/powerpoint/2010/main" val="280743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3"/>
          <p:cNvSpPr>
            <a:spLocks noChangeArrowheads="1"/>
          </p:cNvSpPr>
          <p:nvPr/>
        </p:nvSpPr>
        <p:spPr bwMode="auto">
          <a:xfrm>
            <a:off x="9012391" y="1283239"/>
            <a:ext cx="1077913" cy="106521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5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</a:p>
        </p:txBody>
      </p:sp>
      <p:sp>
        <p:nvSpPr>
          <p:cNvPr id="3" name="矩形 34"/>
          <p:cNvSpPr>
            <a:spLocks noChangeArrowheads="1"/>
          </p:cNvSpPr>
          <p:nvPr/>
        </p:nvSpPr>
        <p:spPr bwMode="auto">
          <a:xfrm>
            <a:off x="9550554" y="2213514"/>
            <a:ext cx="762000" cy="75406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4" name="文本框 35"/>
          <p:cNvSpPr txBox="1">
            <a:spLocks noChangeArrowheads="1"/>
          </p:cNvSpPr>
          <p:nvPr/>
        </p:nvSpPr>
        <p:spPr bwMode="auto">
          <a:xfrm>
            <a:off x="8757042" y="2888201"/>
            <a:ext cx="861774" cy="330372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45"/>
          <p:cNvSpPr>
            <a:spLocks/>
          </p:cNvSpPr>
          <p:nvPr/>
        </p:nvSpPr>
        <p:spPr bwMode="auto">
          <a:xfrm>
            <a:off x="2160332" y="2453442"/>
            <a:ext cx="4859896" cy="571574"/>
          </a:xfrm>
          <a:custGeom>
            <a:avLst/>
            <a:gdLst>
              <a:gd name="T0" fmla="*/ 0 w 2773194"/>
              <a:gd name="T1" fmla="*/ 0 h 253350"/>
              <a:gd name="T2" fmla="*/ 2508478 w 2773194"/>
              <a:gd name="T3" fmla="*/ 0 h 253350"/>
              <a:gd name="T4" fmla="*/ 2773363 w 2773194"/>
              <a:gd name="T5" fmla="*/ 252413 h 253350"/>
              <a:gd name="T6" fmla="*/ 0 w 2773194"/>
              <a:gd name="T7" fmla="*/ 252413 h 253350"/>
              <a:gd name="T8" fmla="*/ 0 60000 65536"/>
              <a:gd name="T9" fmla="*/ 0 60000 65536"/>
              <a:gd name="T10" fmla="*/ 0 60000 65536"/>
              <a:gd name="T11" fmla="*/ 0 60000 65536"/>
              <a:gd name="T12" fmla="*/ 0 w 2773194"/>
              <a:gd name="T13" fmla="*/ 0 h 253350"/>
              <a:gd name="T14" fmla="*/ 2773194 w 2773194"/>
              <a:gd name="T15" fmla="*/ 253350 h 253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行政审批文件</a:t>
            </a:r>
          </a:p>
        </p:txBody>
      </p:sp>
      <p:sp>
        <p:nvSpPr>
          <p:cNvPr id="9" name="文本框 37"/>
          <p:cNvSpPr>
            <a:spLocks/>
          </p:cNvSpPr>
          <p:nvPr/>
        </p:nvSpPr>
        <p:spPr bwMode="auto">
          <a:xfrm>
            <a:off x="2160331" y="1764164"/>
            <a:ext cx="4859897" cy="538471"/>
          </a:xfrm>
          <a:custGeom>
            <a:avLst/>
            <a:gdLst>
              <a:gd name="T0" fmla="*/ 0 w 2773194"/>
              <a:gd name="T1" fmla="*/ 0 h 253350"/>
              <a:gd name="T2" fmla="*/ 2508478 w 2773194"/>
              <a:gd name="T3" fmla="*/ 0 h 253350"/>
              <a:gd name="T4" fmla="*/ 2773363 w 2773194"/>
              <a:gd name="T5" fmla="*/ 254000 h 253350"/>
              <a:gd name="T6" fmla="*/ 0 w 2773194"/>
              <a:gd name="T7" fmla="*/ 254000 h 253350"/>
              <a:gd name="T8" fmla="*/ 0 60000 65536"/>
              <a:gd name="T9" fmla="*/ 0 60000 65536"/>
              <a:gd name="T10" fmla="*/ 0 60000 65536"/>
              <a:gd name="T11" fmla="*/ 0 60000 65536"/>
              <a:gd name="T12" fmla="*/ 0 w 2773194"/>
              <a:gd name="T13" fmla="*/ 0 h 253350"/>
              <a:gd name="T14" fmla="*/ 2773194 w 2773194"/>
              <a:gd name="T15" fmla="*/ 253350 h 253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企业基本信息</a:t>
            </a:r>
          </a:p>
        </p:txBody>
      </p:sp>
      <p:sp>
        <p:nvSpPr>
          <p:cNvPr id="12" name="文本框 47"/>
          <p:cNvSpPr txBox="1">
            <a:spLocks noChangeArrowheads="1"/>
          </p:cNvSpPr>
          <p:nvPr/>
        </p:nvSpPr>
        <p:spPr bwMode="auto">
          <a:xfrm>
            <a:off x="757962" y="2540713"/>
            <a:ext cx="962828" cy="3970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indent="85725" algn="just">
              <a:lnSpc>
                <a:spcPct val="110000"/>
              </a:lnSpc>
              <a:spcBef>
                <a:spcPct val="0"/>
              </a:spcBef>
              <a:buClr>
                <a:srgbClr val="5C656D"/>
              </a:buClr>
              <a:buSzPct val="100000"/>
              <a:buFont typeface="Wingdings 2" pitchFamily="18" charset="2"/>
              <a:buNone/>
              <a:defRPr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742950" algn="just">
              <a:lnSpc>
                <a:spcPct val="130000"/>
              </a:lnSpc>
              <a:spcAft>
                <a:spcPts val="600"/>
              </a:spcAft>
              <a:buClr>
                <a:srgbClr val="B0B7B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0476D-5BF9-0741-9BBD-666D8AE6790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45"/>
          <p:cNvSpPr>
            <a:spLocks/>
          </p:cNvSpPr>
          <p:nvPr/>
        </p:nvSpPr>
        <p:spPr bwMode="auto">
          <a:xfrm>
            <a:off x="2160332" y="3196825"/>
            <a:ext cx="4859896" cy="571574"/>
          </a:xfrm>
          <a:custGeom>
            <a:avLst/>
            <a:gdLst>
              <a:gd name="T0" fmla="*/ 0 w 2773194"/>
              <a:gd name="T1" fmla="*/ 0 h 253350"/>
              <a:gd name="T2" fmla="*/ 2508478 w 2773194"/>
              <a:gd name="T3" fmla="*/ 0 h 253350"/>
              <a:gd name="T4" fmla="*/ 2773363 w 2773194"/>
              <a:gd name="T5" fmla="*/ 252413 h 253350"/>
              <a:gd name="T6" fmla="*/ 0 w 2773194"/>
              <a:gd name="T7" fmla="*/ 252413 h 253350"/>
              <a:gd name="T8" fmla="*/ 0 60000 65536"/>
              <a:gd name="T9" fmla="*/ 0 60000 65536"/>
              <a:gd name="T10" fmla="*/ 0 60000 65536"/>
              <a:gd name="T11" fmla="*/ 0 60000 65536"/>
              <a:gd name="T12" fmla="*/ 0 w 2773194"/>
              <a:gd name="T13" fmla="*/ 0 h 253350"/>
              <a:gd name="T14" fmla="*/ 2773194 w 2773194"/>
              <a:gd name="T15" fmla="*/ 253350 h 253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污染防治设施运行情况</a:t>
            </a:r>
          </a:p>
        </p:txBody>
      </p:sp>
      <p:sp>
        <p:nvSpPr>
          <p:cNvPr id="13" name="文本框 47"/>
          <p:cNvSpPr txBox="1">
            <a:spLocks noChangeArrowheads="1"/>
          </p:cNvSpPr>
          <p:nvPr/>
        </p:nvSpPr>
        <p:spPr bwMode="auto">
          <a:xfrm>
            <a:off x="757958" y="3295125"/>
            <a:ext cx="962828" cy="3970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indent="85725" algn="just">
              <a:lnSpc>
                <a:spcPct val="110000"/>
              </a:lnSpc>
              <a:spcBef>
                <a:spcPct val="0"/>
              </a:spcBef>
              <a:buClr>
                <a:srgbClr val="5C656D"/>
              </a:buClr>
              <a:buSzPct val="100000"/>
              <a:buFont typeface="Wingdings 2" pitchFamily="18" charset="2"/>
              <a:buNone/>
              <a:defRPr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742950" algn="just">
              <a:lnSpc>
                <a:spcPct val="130000"/>
              </a:lnSpc>
              <a:spcAft>
                <a:spcPts val="600"/>
              </a:spcAft>
              <a:buClr>
                <a:srgbClr val="B0B7B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3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45"/>
          <p:cNvSpPr>
            <a:spLocks/>
          </p:cNvSpPr>
          <p:nvPr/>
        </p:nvSpPr>
        <p:spPr bwMode="auto">
          <a:xfrm>
            <a:off x="2160332" y="3936026"/>
            <a:ext cx="4859896" cy="571574"/>
          </a:xfrm>
          <a:custGeom>
            <a:avLst/>
            <a:gdLst>
              <a:gd name="T0" fmla="*/ 0 w 2773194"/>
              <a:gd name="T1" fmla="*/ 0 h 253350"/>
              <a:gd name="T2" fmla="*/ 2508478 w 2773194"/>
              <a:gd name="T3" fmla="*/ 0 h 253350"/>
              <a:gd name="T4" fmla="*/ 2773363 w 2773194"/>
              <a:gd name="T5" fmla="*/ 252413 h 253350"/>
              <a:gd name="T6" fmla="*/ 0 w 2773194"/>
              <a:gd name="T7" fmla="*/ 252413 h 253350"/>
              <a:gd name="T8" fmla="*/ 0 60000 65536"/>
              <a:gd name="T9" fmla="*/ 0 60000 65536"/>
              <a:gd name="T10" fmla="*/ 0 60000 65536"/>
              <a:gd name="T11" fmla="*/ 0 60000 65536"/>
              <a:gd name="T12" fmla="*/ 0 w 2773194"/>
              <a:gd name="T13" fmla="*/ 0 h 253350"/>
              <a:gd name="T14" fmla="*/ 2773194 w 2773194"/>
              <a:gd name="T15" fmla="*/ 253350 h 253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污染物排放情况</a:t>
            </a:r>
          </a:p>
        </p:txBody>
      </p:sp>
      <p:sp>
        <p:nvSpPr>
          <p:cNvPr id="15" name="文本框 47"/>
          <p:cNvSpPr txBox="1">
            <a:spLocks noChangeArrowheads="1"/>
          </p:cNvSpPr>
          <p:nvPr/>
        </p:nvSpPr>
        <p:spPr bwMode="auto">
          <a:xfrm>
            <a:off x="757962" y="4034326"/>
            <a:ext cx="962828" cy="3970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indent="85725" algn="just">
              <a:lnSpc>
                <a:spcPct val="110000"/>
              </a:lnSpc>
              <a:spcBef>
                <a:spcPct val="0"/>
              </a:spcBef>
              <a:buClr>
                <a:srgbClr val="5C656D"/>
              </a:buClr>
              <a:buSzPct val="100000"/>
              <a:buFont typeface="Wingdings 2" pitchFamily="18" charset="2"/>
              <a:buNone/>
              <a:defRPr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742950" algn="just">
              <a:lnSpc>
                <a:spcPct val="130000"/>
              </a:lnSpc>
              <a:spcAft>
                <a:spcPts val="600"/>
              </a:spcAft>
              <a:buClr>
                <a:srgbClr val="B0B7B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4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45"/>
          <p:cNvSpPr>
            <a:spLocks/>
          </p:cNvSpPr>
          <p:nvPr/>
        </p:nvSpPr>
        <p:spPr bwMode="auto">
          <a:xfrm>
            <a:off x="2160332" y="4685516"/>
            <a:ext cx="4859896" cy="571574"/>
          </a:xfrm>
          <a:custGeom>
            <a:avLst/>
            <a:gdLst>
              <a:gd name="T0" fmla="*/ 0 w 2773194"/>
              <a:gd name="T1" fmla="*/ 0 h 253350"/>
              <a:gd name="T2" fmla="*/ 2508478 w 2773194"/>
              <a:gd name="T3" fmla="*/ 0 h 253350"/>
              <a:gd name="T4" fmla="*/ 2773363 w 2773194"/>
              <a:gd name="T5" fmla="*/ 252413 h 253350"/>
              <a:gd name="T6" fmla="*/ 0 w 2773194"/>
              <a:gd name="T7" fmla="*/ 252413 h 253350"/>
              <a:gd name="T8" fmla="*/ 0 60000 65536"/>
              <a:gd name="T9" fmla="*/ 0 60000 65536"/>
              <a:gd name="T10" fmla="*/ 0 60000 65536"/>
              <a:gd name="T11" fmla="*/ 0 60000 65536"/>
              <a:gd name="T12" fmla="*/ 0 w 2773194"/>
              <a:gd name="T13" fmla="*/ 0 h 253350"/>
              <a:gd name="T14" fmla="*/ 2773194 w 2773194"/>
              <a:gd name="T15" fmla="*/ 253350 h 253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其他环境情况</a:t>
            </a:r>
          </a:p>
        </p:txBody>
      </p:sp>
      <p:sp>
        <p:nvSpPr>
          <p:cNvPr id="17" name="文本框 47"/>
          <p:cNvSpPr txBox="1">
            <a:spLocks noChangeArrowheads="1"/>
          </p:cNvSpPr>
          <p:nvPr/>
        </p:nvSpPr>
        <p:spPr bwMode="auto">
          <a:xfrm>
            <a:off x="757962" y="4784463"/>
            <a:ext cx="962828" cy="3970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indent="85725" algn="just">
              <a:lnSpc>
                <a:spcPct val="110000"/>
              </a:lnSpc>
              <a:spcBef>
                <a:spcPct val="0"/>
              </a:spcBef>
              <a:buClr>
                <a:srgbClr val="5C656D"/>
              </a:buClr>
              <a:buSzPct val="100000"/>
              <a:buFont typeface="Wingdings 2" pitchFamily="18" charset="2"/>
              <a:buNone/>
              <a:defRPr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742950" algn="just">
              <a:lnSpc>
                <a:spcPct val="130000"/>
              </a:lnSpc>
              <a:spcAft>
                <a:spcPts val="600"/>
              </a:spcAft>
              <a:buClr>
                <a:srgbClr val="B0B7B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5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47"/>
          <p:cNvSpPr txBox="1">
            <a:spLocks noChangeArrowheads="1"/>
          </p:cNvSpPr>
          <p:nvPr/>
        </p:nvSpPr>
        <p:spPr bwMode="auto">
          <a:xfrm>
            <a:off x="757962" y="1834883"/>
            <a:ext cx="962828" cy="3970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indent="85725" algn="just">
              <a:lnSpc>
                <a:spcPct val="110000"/>
              </a:lnSpc>
              <a:spcBef>
                <a:spcPct val="0"/>
              </a:spcBef>
              <a:buClr>
                <a:srgbClr val="5C656D"/>
              </a:buClr>
              <a:buSzPct val="100000"/>
              <a:buFont typeface="Wingdings 2" pitchFamily="18" charset="2"/>
              <a:buNone/>
              <a:defRPr b="1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742950" algn="just">
              <a:lnSpc>
                <a:spcPct val="130000"/>
              </a:lnSpc>
              <a:spcAft>
                <a:spcPts val="600"/>
              </a:spcAft>
              <a:buClr>
                <a:srgbClr val="B0B7BC"/>
              </a:buClr>
              <a:buFont typeface="幼圆" pitchFamily="49" charset="-122"/>
              <a:buChar char=" "/>
              <a:defRPr sz="1600">
                <a:solidFill>
                  <a:srgbClr val="7D7D7D"/>
                </a:solidFill>
                <a:latin typeface="幼圆" pitchFamily="49" charset="-122"/>
                <a:ea typeface="幼圆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幼圆" pitchFamily="49" charset="-122"/>
              </a:defRPr>
            </a:lvl9pPr>
          </a:lstStyle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Part 2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95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027" y="1005840"/>
            <a:ext cx="85331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单位名称</a:t>
            </a:r>
            <a:r>
              <a:rPr lang="zh-CN" altLang="en-US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：康师傅（天津）饮品有限公司</a:t>
            </a: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生产地址：天津</a:t>
            </a:r>
            <a:r>
              <a:rPr lang="zh-CN" altLang="en-US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经济技术开发区洞庭路</a:t>
            </a:r>
            <a:r>
              <a:rPr lang="en-US" altLang="zh-CN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175</a:t>
            </a:r>
            <a:r>
              <a:rPr lang="zh-CN" altLang="en-US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法人</a:t>
            </a: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代表：黎振宜</a:t>
            </a: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生产内容</a:t>
            </a:r>
            <a:r>
              <a:rPr lang="zh-CN" altLang="en-US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瓶（桶）装饮用水类（饮用纯净水、其他饮用水）、茶饮料类</a:t>
            </a:r>
            <a:r>
              <a:rPr lang="zh-CN" altLang="zh-CN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altLang="zh-CN" b="1" spc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zh-CN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果汁</a:t>
            </a:r>
            <a:r>
              <a:rPr lang="zh-CN" altLang="zh-CN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及蔬菜汁类、蛋白饮料类、碳酸饮料（汽水）类、其他饮料</a:t>
            </a:r>
            <a:r>
              <a:rPr lang="zh-CN" altLang="zh-CN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en-US" altLang="zh-CN" b="1" spc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规模：</a:t>
            </a:r>
            <a:r>
              <a:rPr lang="zh-CN" altLang="en-US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年产量</a:t>
            </a:r>
            <a:r>
              <a:rPr lang="en-US" altLang="zh-CN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3155</a:t>
            </a:r>
            <a:r>
              <a:rPr lang="zh-CN" altLang="en-US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万箱（</a:t>
            </a:r>
            <a:r>
              <a:rPr lang="en-US" altLang="zh-CN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年度）</a:t>
            </a:r>
            <a:endParaRPr lang="zh-CN" altLang="en-US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统一社会信用代码</a:t>
            </a:r>
            <a:r>
              <a:rPr lang="zh-CN" altLang="en-US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b="1" spc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91120116783341433H</a:t>
            </a:r>
            <a:endParaRPr lang="zh-CN" altLang="en-US" b="1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644" y="3314164"/>
            <a:ext cx="8302487" cy="328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0" y="623139"/>
            <a:ext cx="703613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92212" y="23972"/>
            <a:ext cx="3817938" cy="635000"/>
            <a:chOff x="1736" y="1472"/>
            <a:chExt cx="2405" cy="400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2861" y="1488"/>
              <a:ext cx="12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400" b="1">
                  <a:solidFill>
                    <a:srgbClr val="92D05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企业基本信息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243071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019683\Desktop\10+厂区总平面图及监测点位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11" y="1399823"/>
            <a:ext cx="7518399" cy="50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5956" y="154657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厂区平面图自行监测点位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623139"/>
            <a:ext cx="703613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92212" y="23972"/>
            <a:ext cx="3817938" cy="635000"/>
            <a:chOff x="1736" y="1472"/>
            <a:chExt cx="2405" cy="400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2861" y="1488"/>
              <a:ext cx="12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lvl="0" algn="ctr">
                <a:defRPr sz="2400" b="1">
                  <a:solidFill>
                    <a:srgbClr val="92D050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/>
                <a:t>企业基本信息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101626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4311" y="1614311"/>
            <a:ext cx="90172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污水：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排放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方式：连续排放，但不属于冲击型排放。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监测方式：自动检测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排放去向：处理后达标排放，经市政管网进入天津泰达威立雅水务有限公司污水处理厂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标准：天津市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污水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综合排放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DB12/356-2018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4311" y="3781778"/>
            <a:ext cx="10038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废气：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排放方式：无组织排放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监测方式：手动监测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监测频次：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半年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排放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口编号：厂界监测点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标准：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DB12/059-2018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恶臭污染物排放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标准、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大气污染物综合排放标准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GB16297-1996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0" y="623139"/>
            <a:ext cx="703613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92212" y="23972"/>
            <a:ext cx="4432301" cy="635000"/>
            <a:chOff x="1736" y="1472"/>
            <a:chExt cx="2792" cy="400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" name="Text Box 58"/>
            <p:cNvSpPr txBox="1">
              <a:spLocks noChangeArrowheads="1"/>
            </p:cNvSpPr>
            <p:nvPr/>
          </p:nvSpPr>
          <p:spPr bwMode="auto">
            <a:xfrm>
              <a:off x="2473" y="1488"/>
              <a:ext cx="2055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>
                  <a:solidFill>
                    <a:srgbClr val="92D050"/>
                  </a:solidFill>
                  <a:latin typeface="微软雅黑" pitchFamily="34" charset="-122"/>
                  <a:ea typeface="微软雅黑" pitchFamily="34" charset="-122"/>
                </a:rPr>
                <a:t>污染防治设施运行情况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46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56" y="843295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年第三季度污水自动监测情况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162" y="1421507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康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饮污水站排放口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0" y="623139"/>
            <a:ext cx="703613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92212" y="23972"/>
            <a:ext cx="3970338" cy="635000"/>
            <a:chOff x="1736" y="1472"/>
            <a:chExt cx="2501" cy="400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764" y="1488"/>
              <a:ext cx="1473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>
                  <a:solidFill>
                    <a:srgbClr val="92D050"/>
                  </a:solidFill>
                  <a:latin typeface="微软雅黑" pitchFamily="34" charset="-122"/>
                  <a:ea typeface="微软雅黑" pitchFamily="34" charset="-122"/>
                </a:rPr>
                <a:t>污染物排放情况</a:t>
              </a:r>
              <a:endParaRPr lang="en-US" altLang="zh-CN" sz="24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7" b="4677"/>
          <a:stretch/>
        </p:blipFill>
        <p:spPr bwMode="auto">
          <a:xfrm>
            <a:off x="1748746" y="1956874"/>
            <a:ext cx="8085577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22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3756" y="843295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年第三季度污水自动监测情况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162" y="1421507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顶津污水站排放口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0" y="623139"/>
            <a:ext cx="703613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192212" y="23972"/>
            <a:ext cx="3970338" cy="635000"/>
            <a:chOff x="1736" y="1472"/>
            <a:chExt cx="2501" cy="400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" name="Text Box 58"/>
            <p:cNvSpPr txBox="1">
              <a:spLocks noChangeArrowheads="1"/>
            </p:cNvSpPr>
            <p:nvPr/>
          </p:nvSpPr>
          <p:spPr bwMode="auto">
            <a:xfrm>
              <a:off x="2764" y="1488"/>
              <a:ext cx="1473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>
                  <a:solidFill>
                    <a:srgbClr val="92D050"/>
                  </a:solidFill>
                  <a:latin typeface="微软雅黑" pitchFamily="34" charset="-122"/>
                  <a:ea typeface="微软雅黑" pitchFamily="34" charset="-122"/>
                </a:rPr>
                <a:t>污染物排放情况</a:t>
              </a:r>
              <a:endParaRPr lang="en-US" altLang="zh-CN" sz="2400" b="1" dirty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7" b="4508"/>
          <a:stretch/>
        </p:blipFill>
        <p:spPr bwMode="auto">
          <a:xfrm>
            <a:off x="1742868" y="1962456"/>
            <a:ext cx="806959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654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5644" y="1524000"/>
            <a:ext cx="7292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一般固体废弃物产生量：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260.25t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，全部交有资质回收单位回收再利用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生活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垃圾产生量：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49.8t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，全部交开发区泰达环卫处置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5644" y="2540000"/>
            <a:ext cx="938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危废转移情况：第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季度共转移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次，其中交天津合佳威立雅环境服务有限公司处置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次，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天津市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雅环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再生资源回收利用有限公司处置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0" y="623139"/>
            <a:ext cx="703613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92212" y="23972"/>
            <a:ext cx="3817938" cy="635000"/>
            <a:chOff x="1736" y="1472"/>
            <a:chExt cx="2405" cy="400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" name="Text Box 58"/>
            <p:cNvSpPr txBox="1">
              <a:spLocks noChangeArrowheads="1"/>
            </p:cNvSpPr>
            <p:nvPr/>
          </p:nvSpPr>
          <p:spPr bwMode="auto">
            <a:xfrm>
              <a:off x="2861" y="1488"/>
              <a:ext cx="128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>
                  <a:solidFill>
                    <a:srgbClr val="92D050"/>
                  </a:solidFill>
                  <a:latin typeface="微软雅黑" pitchFamily="34" charset="-122"/>
                  <a:ea typeface="微软雅黑" pitchFamily="34" charset="-122"/>
                </a:rPr>
                <a:t>其他环境情况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20148" r="15026" b="18053"/>
          <a:stretch/>
        </p:blipFill>
        <p:spPr bwMode="auto">
          <a:xfrm>
            <a:off x="768013" y="3410857"/>
            <a:ext cx="5199781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6" t="20497" r="14974" b="18211"/>
          <a:stretch/>
        </p:blipFill>
        <p:spPr bwMode="auto">
          <a:xfrm>
            <a:off x="6210501" y="3410857"/>
            <a:ext cx="5275581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8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92" y="1689375"/>
            <a:ext cx="3018669" cy="42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1260" y="1135377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制定</a:t>
            </a:r>
            <a:r>
              <a:rPr lang="zh-CN" altLang="en-US" b="1" dirty="0" smtClean="0"/>
              <a:t>康师傅（天津）饮品有限公司突发环境事件应急预案，并在开发区环境局备案</a:t>
            </a:r>
            <a:endParaRPr lang="zh-CN" altLang="en-US" b="1" dirty="0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0" y="623139"/>
            <a:ext cx="703613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92212" y="23972"/>
            <a:ext cx="3817938" cy="635000"/>
            <a:chOff x="1736" y="1472"/>
            <a:chExt cx="2405" cy="400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" name="Text Box 58"/>
            <p:cNvSpPr txBox="1">
              <a:spLocks noChangeArrowheads="1"/>
            </p:cNvSpPr>
            <p:nvPr/>
          </p:nvSpPr>
          <p:spPr bwMode="auto">
            <a:xfrm>
              <a:off x="2861" y="1488"/>
              <a:ext cx="128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92D050"/>
                  </a:solidFill>
                  <a:latin typeface="微软雅黑" pitchFamily="34" charset="-122"/>
                  <a:ea typeface="微软雅黑" pitchFamily="34" charset="-122"/>
                </a:rPr>
                <a:t>其他环境情况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63" y="1873198"/>
            <a:ext cx="3015967" cy="42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t="9478" r="39215" b="5286"/>
          <a:stretch/>
        </p:blipFill>
        <p:spPr bwMode="auto">
          <a:xfrm>
            <a:off x="8592609" y="1883998"/>
            <a:ext cx="2931039" cy="42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66" y="1883999"/>
            <a:ext cx="3018669" cy="426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37" y="1883998"/>
            <a:ext cx="3015967" cy="42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55345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1527</TotalTime>
  <Words>363</Words>
  <Application>Microsoft Office PowerPoint</Application>
  <PresentationFormat>自定义</PresentationFormat>
  <Paragraphs>55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Windows 用户</cp:lastModifiedBy>
  <cp:revision>117</cp:revision>
  <cp:lastPrinted>2021-03-29T07:07:50Z</cp:lastPrinted>
  <dcterms:created xsi:type="dcterms:W3CDTF">2020-12-15T07:21:24Z</dcterms:created>
  <dcterms:modified xsi:type="dcterms:W3CDTF">2021-10-12T00:04:04Z</dcterms:modified>
</cp:coreProperties>
</file>